
<file path=[Content_Types].xml><?xml version="1.0" encoding="utf-8"?>
<Types xmlns="http://schemas.openxmlformats.org/package/2006/content-types">
  <Override PartName="/ppt/embeddings/Microsoft_Equation12.bin" ContentType="application/vnd.openxmlformats-officedocument.oleObject"/>
  <Override PartName="/ppt/embeddings/Microsoft_Equation8.bin" ContentType="application/vnd.openxmlformats-officedocument.oleObject"/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embeddings/Microsoft_Equation6.bin" ContentType="application/vnd.openxmlformats-officedocument.oleObject"/>
  <Override PartName="/ppt/embeddings/Microsoft_Equation10.bin" ContentType="application/vnd.openxmlformats-officedocument.oleObject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embeddings/Microsoft_Equation4.bin" ContentType="application/vnd.openxmlformats-officedocument.oleObject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Default Extension="pict" ContentType="image/pict"/>
  <Override PartName="/ppt/embeddings/Microsoft_Equation13.bin" ContentType="application/vnd.openxmlformats-officedocument.oleObject"/>
  <Override PartName="/ppt/embeddings/Microsoft_Equation9.bin" ContentType="application/vnd.openxmlformats-officedocument.oleObject"/>
  <Override PartName="/docProps/core.xml" ContentType="application/vnd.openxmlformats-package.core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docProps/app.xml" ContentType="application/vnd.openxmlformats-officedocument.extended-properties+xml"/>
  <Override PartName="/ppt/slides/slide12.xml" ContentType="application/vnd.openxmlformats-officedocument.presentationml.slide+xml"/>
  <Override PartName="/ppt/embeddings/Microsoft_Equation11.bin" ContentType="application/vnd.openxmlformats-officedocument.oleObject"/>
  <Default Extension="bin" ContentType="application/vnd.openxmlformats-officedocument.presentationml.printerSettings"/>
  <Override PartName="/ppt/embeddings/Microsoft_Equation7.bin" ContentType="application/vnd.openxmlformats-officedocument.oleObject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embeddings/Microsoft_Equation5.bin" ContentType="application/vnd.openxmlformats-officedocument.oleObject"/>
  <Default Extension="vml" ContentType="application/vnd.openxmlformats-officedocument.vmlDrawing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embeddings/Microsoft_Equation3.bin" ContentType="application/vnd.openxmlformats-officedocument.oleObject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93" d="100"/>
          <a:sy n="93" d="100"/>
        </p:scale>
        <p:origin x="-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ict"/><Relationship Id="rId4" Type="http://schemas.openxmlformats.org/officeDocument/2006/relationships/image" Target="../media/image6.pict"/><Relationship Id="rId5" Type="http://schemas.openxmlformats.org/officeDocument/2006/relationships/image" Target="../media/image7.pict"/><Relationship Id="rId6" Type="http://schemas.openxmlformats.org/officeDocument/2006/relationships/image" Target="../media/image8.pict"/><Relationship Id="rId1" Type="http://schemas.openxmlformats.org/officeDocument/2006/relationships/image" Target="../media/image3.pict"/><Relationship Id="rId2" Type="http://schemas.openxmlformats.org/officeDocument/2006/relationships/image" Target="../media/image4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Relationship Id="rId2" Type="http://schemas.openxmlformats.org/officeDocument/2006/relationships/image" Target="../media/image19.pict"/><Relationship Id="rId3" Type="http://schemas.openxmlformats.org/officeDocument/2006/relationships/image" Target="../media/image20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ict"/><Relationship Id="rId2" Type="http://schemas.openxmlformats.org/officeDocument/2006/relationships/image" Target="../media/image24.pict"/><Relationship Id="rId3" Type="http://schemas.openxmlformats.org/officeDocument/2006/relationships/image" Target="../media/image25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9220-D74E-4049-BB51-92C2DD714769}" type="datetimeFigureOut">
              <a:rPr lang="en-US" smtClean="0"/>
              <a:pPr/>
              <a:t>4/13/10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755C-45A1-E545-8C5E-6D67DFE05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9220-D74E-4049-BB51-92C2DD714769}" type="datetimeFigureOut">
              <a:rPr lang="en-US" smtClean="0"/>
              <a:pPr/>
              <a:t>4/13/10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755C-45A1-E545-8C5E-6D67DFE05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9220-D74E-4049-BB51-92C2DD714769}" type="datetimeFigureOut">
              <a:rPr lang="en-US" smtClean="0"/>
              <a:pPr/>
              <a:t>4/13/10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755C-45A1-E545-8C5E-6D67DFE05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9220-D74E-4049-BB51-92C2DD714769}" type="datetimeFigureOut">
              <a:rPr lang="en-US" smtClean="0"/>
              <a:pPr/>
              <a:t>4/13/10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755C-45A1-E545-8C5E-6D67DFE05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9220-D74E-4049-BB51-92C2DD714769}" type="datetimeFigureOut">
              <a:rPr lang="en-US" smtClean="0"/>
              <a:pPr/>
              <a:t>4/13/10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755C-45A1-E545-8C5E-6D67DFE05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9220-D74E-4049-BB51-92C2DD714769}" type="datetimeFigureOut">
              <a:rPr lang="en-US" smtClean="0"/>
              <a:pPr/>
              <a:t>4/13/10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755C-45A1-E545-8C5E-6D67DFE05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9220-D74E-4049-BB51-92C2DD714769}" type="datetimeFigureOut">
              <a:rPr lang="en-US" smtClean="0"/>
              <a:pPr/>
              <a:t>4/13/10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755C-45A1-E545-8C5E-6D67DFE05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9220-D74E-4049-BB51-92C2DD714769}" type="datetimeFigureOut">
              <a:rPr lang="en-US" smtClean="0"/>
              <a:pPr/>
              <a:t>4/13/10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755C-45A1-E545-8C5E-6D67DFE05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9220-D74E-4049-BB51-92C2DD714769}" type="datetimeFigureOut">
              <a:rPr lang="en-US" smtClean="0"/>
              <a:pPr/>
              <a:t>4/13/10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755C-45A1-E545-8C5E-6D67DFE05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9220-D74E-4049-BB51-92C2DD714769}" type="datetimeFigureOut">
              <a:rPr lang="en-US" smtClean="0"/>
              <a:pPr/>
              <a:t>4/13/10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755C-45A1-E545-8C5E-6D67DFE05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9220-D74E-4049-BB51-92C2DD714769}" type="datetimeFigureOut">
              <a:rPr lang="en-US" smtClean="0"/>
              <a:pPr/>
              <a:t>4/13/10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755C-45A1-E545-8C5E-6D67DFE05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100000">
              <a:srgbClr val="000000"/>
            </a:gs>
            <a:gs pos="68000">
              <a:schemeClr val="bg1">
                <a:alpha val="12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69220-D74E-4049-BB51-92C2DD714769}" type="datetimeFigureOut">
              <a:rPr lang="en-US" smtClean="0"/>
              <a:pPr/>
              <a:t>4/13/10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3755C-45A1-E545-8C5E-6D67DFE05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1.bin"/><Relationship Id="rId4" Type="http://schemas.openxmlformats.org/officeDocument/2006/relationships/oleObject" Target="../embeddings/Microsoft_Equation12.bin"/><Relationship Id="rId5" Type="http://schemas.openxmlformats.org/officeDocument/2006/relationships/oleObject" Target="../embeddings/Microsoft_Equation1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4.bin"/><Relationship Id="rId6" Type="http://schemas.openxmlformats.org/officeDocument/2006/relationships/oleObject" Target="../embeddings/Microsoft_Equation5.bin"/><Relationship Id="rId7" Type="http://schemas.openxmlformats.org/officeDocument/2006/relationships/oleObject" Target="../embeddings/Microsoft_Equation6.bin"/><Relationship Id="rId8" Type="http://schemas.openxmlformats.org/officeDocument/2006/relationships/oleObject" Target="../embeddings/Microsoft_Equation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oleObject" Target="../embeddings/Microsoft_Equation8.bin"/><Relationship Id="rId5" Type="http://schemas.openxmlformats.org/officeDocument/2006/relationships/oleObject" Target="../embeddings/Microsoft_Equation9.bin"/><Relationship Id="rId6" Type="http://schemas.openxmlformats.org/officeDocument/2006/relationships/oleObject" Target="../embeddings/Microsoft_Equation1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>
            <a:normAutofit/>
          </a:bodyPr>
          <a:lstStyle/>
          <a:p>
            <a:r>
              <a:rPr lang="en-US" dirty="0" smtClean="0"/>
              <a:t>Laboratory Testing and Calibration of Vertically Oriented TDR Soil Moisture Sensors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Phillip McFarland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76800" y="1143000"/>
            <a:ext cx="4267200" cy="571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Calibration Method</a:t>
            </a:r>
            <a:endParaRPr lang="en-US" dirty="0"/>
          </a:p>
        </p:txBody>
      </p:sp>
      <p:pic>
        <p:nvPicPr>
          <p:cNvPr id="4" name="Picture 3" descr="IMG_0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156" y="1295400"/>
            <a:ext cx="394335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502687"/>
            <a:ext cx="46482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20 probe pairs used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4 pairs @ lengths: 28, 24, 20, 16 and 8 in.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TDR measurements made in air and DI water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2 measurements made with each pair of waveguides in each medium with each connector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160 TDR measurements total made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Relative permittivity of water and air known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Measurements compared with theoretical values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Probe constant isolated empirically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		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91067" y="1706016"/>
            <a:ext cx="1828800" cy="2133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Results of Calibration</a:t>
            </a:r>
            <a:endParaRPr lang="en-US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743467" y="1902843"/>
          <a:ext cx="1529834" cy="1748382"/>
        </p:xfrm>
        <a:graphic>
          <a:graphicData uri="http://schemas.openxmlformats.org/presentationml/2006/ole">
            <p:oleObj spid="_x0000_s23554" name="Equation" r:id="rId3" imgW="533400" imgH="609600" progId="Equation.3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3733800" y="1706016"/>
            <a:ext cx="3276600" cy="838200"/>
          </a:xfrm>
          <a:prstGeom prst="rect">
            <a:avLst/>
          </a:prstGeom>
          <a:solidFill>
            <a:schemeClr val="tx2">
              <a:lumMod val="40000"/>
              <a:lumOff val="60000"/>
              <a:alpha val="19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3187701" y="2878632"/>
          <a:ext cx="4440464" cy="842441"/>
        </p:xfrm>
        <a:graphic>
          <a:graphicData uri="http://schemas.openxmlformats.org/presentationml/2006/ole">
            <p:oleObj spid="_x0000_s23556" name="Equation" r:id="rId4" imgW="1130300" imgH="17780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3111501" y="2806674"/>
            <a:ext cx="4648200" cy="990600"/>
          </a:xfrm>
          <a:prstGeom prst="rect">
            <a:avLst/>
          </a:prstGeom>
          <a:solidFill>
            <a:schemeClr val="tx2">
              <a:lumMod val="40000"/>
              <a:lumOff val="60000"/>
              <a:alpha val="12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3746499" y="1782216"/>
          <a:ext cx="3095625" cy="762000"/>
        </p:xfrm>
        <a:graphic>
          <a:graphicData uri="http://schemas.openxmlformats.org/presentationml/2006/ole">
            <p:oleObj spid="_x0000_s23557" name="Equation" r:id="rId5" imgW="825500" imgH="2032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3766" y="4267200"/>
            <a:ext cx="71686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400" dirty="0" smtClean="0"/>
              <a:t>Electrical path length constant of waveguide connectors was used to correct previous data collected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400" dirty="0" smtClean="0"/>
              <a:t>Average % error decreased by nearly 32%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143000"/>
            <a:ext cx="4114800" cy="5638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pic>
        <p:nvPicPr>
          <p:cNvPr id="4" name="Picture 3" descr="IMG_0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17638"/>
            <a:ext cx="3830637" cy="5107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1143000"/>
            <a:ext cx="419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Develop a field ready model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Further test existing and new probes and connectors in a wider variety of conditions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Implement a comprehensive soil moisture system around gravity measurement sites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Use reliable soil moisture information to correct gravity ground water measurements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018.JPG"/>
          <p:cNvPicPr>
            <a:picLocks noGrp="1" noChangeAspect="1"/>
          </p:cNvPicPr>
          <p:nvPr>
            <p:ph idx="1"/>
          </p:nvPr>
        </p:nvPicPr>
        <p:blipFill>
          <a:blip r:embed="rId3"/>
          <a:srcRect l="-71221" r="-71221"/>
          <a:stretch>
            <a:fillRect/>
          </a:stretch>
        </p:blipFill>
        <p:spPr>
          <a:xfrm>
            <a:off x="-3657600" y="0"/>
            <a:ext cx="12469964" cy="6858000"/>
          </a:xfrm>
        </p:spPr>
      </p:pic>
      <p:sp>
        <p:nvSpPr>
          <p:cNvPr id="5" name="TextBox 4"/>
          <p:cNvSpPr txBox="1"/>
          <p:nvPr/>
        </p:nvSpPr>
        <p:spPr>
          <a:xfrm>
            <a:off x="5257800" y="228600"/>
            <a:ext cx="3886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Project Recap: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Soil Moisture – agricultural, hydro-geological modeling and corrections to groundwater gravity measurements.</a:t>
            </a:r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TDR – time domain </a:t>
            </a:r>
            <a:r>
              <a:rPr lang="en-US" sz="2400" dirty="0" err="1" smtClean="0"/>
              <a:t>reflectometry</a:t>
            </a: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VWC – volumetric water content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5638800" y="5105400"/>
          <a:ext cx="2514600" cy="1011973"/>
        </p:xfrm>
        <a:graphic>
          <a:graphicData uri="http://schemas.openxmlformats.org/presentationml/2006/ole">
            <p:oleObj spid="_x0000_s14339" name="Equation" r:id="rId4" imgW="10414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Principles of TDR</a:t>
            </a:r>
            <a:endParaRPr lang="en-US" dirty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087117" y="2019951"/>
          <a:ext cx="3169920" cy="1981200"/>
        </p:xfrm>
        <a:graphic>
          <a:graphicData uri="http://schemas.openxmlformats.org/presentationml/2006/ole">
            <p:oleObj spid="_x0000_s15364" name="Equation" r:id="rId3" imgW="1422400" imgH="889000" progId="Equation.3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6019801" y="1713039"/>
          <a:ext cx="2010442" cy="2323758"/>
        </p:xfrm>
        <a:graphic>
          <a:graphicData uri="http://schemas.openxmlformats.org/presentationml/2006/ole">
            <p:oleObj spid="_x0000_s15366" name="Equation" r:id="rId4" imgW="977900" imgH="1130300" progId="Equation.3">
              <p:embed/>
            </p:oleObj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5715000" y="1721822"/>
            <a:ext cx="2495722" cy="24317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1000"/>
                </a:schemeClr>
              </a:gs>
            </a:gsLst>
            <a:lin ang="16200000" scaled="0"/>
            <a:tileRect/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06117" y="1791351"/>
            <a:ext cx="3886200" cy="2362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6060438" y="4744349"/>
          <a:ext cx="1078135" cy="665232"/>
        </p:xfrm>
        <a:graphic>
          <a:graphicData uri="http://schemas.openxmlformats.org/presentationml/2006/ole">
            <p:oleObj spid="_x0000_s15368" name="Equation" r:id="rId5" imgW="596900" imgH="368300" progId="Equation.3">
              <p:embed/>
            </p:oleObj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3964938" y="4792722"/>
          <a:ext cx="1143000" cy="731520"/>
        </p:xfrm>
        <a:graphic>
          <a:graphicData uri="http://schemas.openxmlformats.org/presentationml/2006/ole">
            <p:oleObj spid="_x0000_s15369" name="Equation" r:id="rId6" imgW="635000" imgH="406400" progId="Equation.3">
              <p:embed/>
            </p:oleObj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2245357" y="4744349"/>
          <a:ext cx="850900" cy="705031"/>
        </p:xfrm>
        <a:graphic>
          <a:graphicData uri="http://schemas.openxmlformats.org/presentationml/2006/ole">
            <p:oleObj spid="_x0000_s15370" name="Equation" r:id="rId7" imgW="444500" imgH="368300" progId="Equation.3">
              <p:embed/>
            </p:oleObj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1793238" y="4744349"/>
            <a:ext cx="5675631" cy="77989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649217" y="6019800"/>
          <a:ext cx="3774441" cy="609600"/>
        </p:xfrm>
        <a:graphic>
          <a:graphicData uri="http://schemas.openxmlformats.org/presentationml/2006/ole">
            <p:oleObj spid="_x0000_s15371" name="Equation" r:id="rId8" imgW="1358900" imgH="228600" progId="Equation.3">
              <p:embed/>
            </p:oleObj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1793238" y="6019800"/>
            <a:ext cx="5675631" cy="609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10917" y="1422019"/>
            <a:ext cx="3246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Maxwell: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00" y="1374485"/>
            <a:ext cx="3371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Explanation of “Relative Permittivity”: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906269" y="4348414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Applications of Relative Permittivity: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793238" y="5638800"/>
            <a:ext cx="5675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Ledieu</a:t>
            </a:r>
            <a:r>
              <a:rPr lang="en-US" sz="1600" dirty="0" smtClean="0"/>
              <a:t> Equation for VWC: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TDR Waveforms</a:t>
            </a:r>
            <a:endParaRPr lang="en-US" dirty="0"/>
          </a:p>
        </p:txBody>
      </p:sp>
      <p:pic>
        <p:nvPicPr>
          <p:cNvPr id="4" name="Content Placeholder 3" descr="IMG_001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>
          <a:xfrm>
            <a:off x="-2301012" y="1828800"/>
            <a:ext cx="8229600" cy="4525963"/>
          </a:xfrm>
        </p:spPr>
      </p:pic>
      <p:pic>
        <p:nvPicPr>
          <p:cNvPr id="5" name="Picture 4" descr="20_in_air_grap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417638"/>
            <a:ext cx="3611670" cy="2322715"/>
          </a:xfrm>
          <a:prstGeom prst="rect">
            <a:avLst/>
          </a:prstGeom>
        </p:spPr>
      </p:pic>
      <p:pic>
        <p:nvPicPr>
          <p:cNvPr id="6" name="Picture 5" descr="20_in_wat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749653"/>
            <a:ext cx="3215412" cy="1981400"/>
          </a:xfrm>
          <a:prstGeom prst="rect">
            <a:avLst/>
          </a:prstGeom>
        </p:spPr>
      </p:pic>
      <p:pic>
        <p:nvPicPr>
          <p:cNvPr id="7" name="Picture 6" descr="cable_char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482" y="4572000"/>
            <a:ext cx="3794988" cy="2104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Waveform Interpretation</a:t>
            </a:r>
            <a:endParaRPr lang="en-US" dirty="0"/>
          </a:p>
        </p:txBody>
      </p:sp>
      <p:pic>
        <p:nvPicPr>
          <p:cNvPr id="4" name="Content Placeholder 3" descr="20_in_water_markup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534" r="-5534"/>
          <a:stretch>
            <a:fillRect/>
          </a:stretch>
        </p:blipFill>
        <p:spPr>
          <a:xfrm>
            <a:off x="-381000" y="1219200"/>
            <a:ext cx="9837416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19800" y="2819400"/>
            <a:ext cx="3124200" cy="403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417638"/>
            <a:ext cx="3124200" cy="39925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Horizontally Oriented Soil Moisture Sensor Probes</a:t>
            </a:r>
            <a:endParaRPr lang="en-US" dirty="0"/>
          </a:p>
        </p:txBody>
      </p:sp>
      <p:pic>
        <p:nvPicPr>
          <p:cNvPr id="4" name="Content Placeholder 3" descr="IMG_001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>
          <a:xfrm>
            <a:off x="-1905000" y="1524000"/>
            <a:ext cx="6934200" cy="3813543"/>
          </a:xfrm>
        </p:spPr>
      </p:pic>
      <p:pic>
        <p:nvPicPr>
          <p:cNvPr id="5" name="Picture 4" descr="IMG_00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971800"/>
            <a:ext cx="2833687" cy="37782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1828800"/>
            <a:ext cx="3033713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Proven technology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Very accurate VWC measurement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Little or no calibration required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Destructive to soil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i="1" dirty="0" smtClean="0"/>
              <a:t>In situ </a:t>
            </a:r>
            <a:r>
              <a:rPr lang="en-US" dirty="0" smtClean="0"/>
              <a:t>TDR device required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Costly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Limited sample volume per probe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 of a Vertically Oriented TDR Probe System</a:t>
            </a:r>
            <a:endParaRPr lang="en-US" dirty="0"/>
          </a:p>
        </p:txBody>
      </p:sp>
      <p:pic>
        <p:nvPicPr>
          <p:cNvPr id="4" name="Picture 3" descr="IMG_0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417638"/>
            <a:ext cx="4038600" cy="5384799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1295400"/>
            <a:ext cx="4724400" cy="5293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u="sng" dirty="0" smtClean="0"/>
              <a:t>Challenges: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Calibration of probe connectors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Larger sample volume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Average VWC over several layers </a:t>
            </a:r>
            <a:r>
              <a:rPr lang="en-US" dirty="0" err="1" smtClean="0"/>
              <a:t>v</a:t>
            </a:r>
            <a:r>
              <a:rPr lang="en-US" dirty="0" smtClean="0"/>
              <a:t>. local measurement at each layer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Unknown soil constituents may deflect probe installation (i.e. buried stones)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Best material for waveguides</a:t>
            </a:r>
          </a:p>
          <a:p>
            <a:pPr>
              <a:spcAft>
                <a:spcPts val="600"/>
              </a:spcAft>
            </a:pPr>
            <a:r>
              <a:rPr lang="en-US" u="sng" dirty="0" smtClean="0"/>
              <a:t>Possible Advantages:</a:t>
            </a:r>
            <a:endParaRPr lang="en-US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Easy installation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Cost effective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Fewer TDR devices required to survey a large land area.  Especially when less frequent measurements are needed.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Attempt!!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36700"/>
            <a:ext cx="5765449" cy="3740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5029200"/>
            <a:ext cx="5486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u="sng" dirty="0" smtClean="0"/>
              <a:t>Results:</a:t>
            </a:r>
            <a:endParaRPr lang="en-US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38% error!!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Interesting variations in pulse reflection from connectors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endParaRPr lang="en-US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endParaRPr lang="en-US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648200" y="5346700"/>
            <a:ext cx="43434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Probe calibration needed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Probe connector offset constant needed</a:t>
            </a:r>
          </a:p>
        </p:txBody>
      </p:sp>
      <p:pic>
        <p:nvPicPr>
          <p:cNvPr id="7" name="Picture 6" descr="IMG_00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191" y="1417638"/>
            <a:ext cx="2894409" cy="3859212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029200" y="4953000"/>
            <a:ext cx="3124200" cy="12821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486400" y="3517900"/>
            <a:ext cx="2057400" cy="1066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29200" y="1447800"/>
            <a:ext cx="3124200" cy="1676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295400"/>
            <a:ext cx="4191000" cy="5562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Theory of Connector Calibration</a:t>
            </a:r>
            <a:endParaRPr lang="en-US" dirty="0"/>
          </a:p>
        </p:txBody>
      </p:sp>
      <p:pic>
        <p:nvPicPr>
          <p:cNvPr id="4" name="Picture 3" descr="IMG_00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47800"/>
            <a:ext cx="3929063" cy="5238750"/>
          </a:xfrm>
          <a:prstGeom prst="rect">
            <a:avLst/>
          </a:prstGeom>
        </p:spPr>
      </p:pic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257800" y="1549400"/>
          <a:ext cx="2603681" cy="1435100"/>
        </p:xfrm>
        <a:graphic>
          <a:graphicData uri="http://schemas.openxmlformats.org/presentationml/2006/ole">
            <p:oleObj spid="_x0000_s21507" name="Equation" r:id="rId4" imgW="1612900" imgH="889000" progId="Equation.3">
              <p:embed/>
            </p:oleObj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5486400" y="5105400"/>
          <a:ext cx="2362200" cy="1129748"/>
        </p:xfrm>
        <a:graphic>
          <a:graphicData uri="http://schemas.openxmlformats.org/presentationml/2006/ole">
            <p:oleObj spid="_x0000_s21508" name="Equation" r:id="rId5" imgW="1168400" imgH="558800" progId="Equation.3">
              <p:embed/>
            </p:oleObj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5791200" y="3606800"/>
          <a:ext cx="1371600" cy="812800"/>
        </p:xfrm>
        <a:graphic>
          <a:graphicData uri="http://schemas.openxmlformats.org/presentationml/2006/ole">
            <p:oleObj spid="_x0000_s21509" name="Equation" r:id="rId6" imgW="6858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337</Words>
  <Application>Microsoft Macintosh PowerPoint</Application>
  <PresentationFormat>On-screen Show (4:3)</PresentationFormat>
  <Paragraphs>75</Paragraphs>
  <Slides>12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Equation</vt:lpstr>
      <vt:lpstr>Laboratory Testing and Calibration of Vertically Oriented TDR Soil Moisture Sensors</vt:lpstr>
      <vt:lpstr>Slide 2</vt:lpstr>
      <vt:lpstr>Principles of TDR</vt:lpstr>
      <vt:lpstr>TDR Waveforms</vt:lpstr>
      <vt:lpstr>Waveform Interpretation</vt:lpstr>
      <vt:lpstr>Horizontally Oriented Soil Moisture Sensor Probes</vt:lpstr>
      <vt:lpstr>Development of a Vertically Oriented TDR Probe System</vt:lpstr>
      <vt:lpstr>First Attempt!!</vt:lpstr>
      <vt:lpstr>Theory of Connector Calibration</vt:lpstr>
      <vt:lpstr>Calibration Method</vt:lpstr>
      <vt:lpstr>Results of Calibration</vt:lpstr>
      <vt:lpstr>What’s Next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Testing and Calibration of Vertically Oriented TDR Soil Moisture Sensors</dc:title>
  <dc:creator>guest</dc:creator>
  <cp:lastModifiedBy>Phillip McFarland</cp:lastModifiedBy>
  <cp:revision>4</cp:revision>
  <dcterms:created xsi:type="dcterms:W3CDTF">2010-04-13T23:46:25Z</dcterms:created>
  <dcterms:modified xsi:type="dcterms:W3CDTF">2010-04-13T23:46:50Z</dcterms:modified>
</cp:coreProperties>
</file>